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74" r:id="rId7"/>
    <p:sldId id="260" r:id="rId8"/>
    <p:sldId id="261" r:id="rId9"/>
    <p:sldId id="262" r:id="rId10"/>
    <p:sldId id="275" r:id="rId11"/>
    <p:sldId id="285" r:id="rId12"/>
    <p:sldId id="281" r:id="rId13"/>
    <p:sldId id="264" r:id="rId14"/>
    <p:sldId id="266" r:id="rId15"/>
    <p:sldId id="286" r:id="rId16"/>
    <p:sldId id="287" r:id="rId17"/>
    <p:sldId id="267" r:id="rId18"/>
    <p:sldId id="268" r:id="rId19"/>
    <p:sldId id="269" r:id="rId20"/>
    <p:sldId id="277" r:id="rId21"/>
    <p:sldId id="284" r:id="rId22"/>
    <p:sldId id="270" r:id="rId23"/>
    <p:sldId id="271" r:id="rId24"/>
    <p:sldId id="272" r:id="rId25"/>
    <p:sldId id="27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81" autoAdjust="0"/>
  </p:normalViewPr>
  <p:slideViewPr>
    <p:cSldViewPr>
      <p:cViewPr>
        <p:scale>
          <a:sx n="90" d="100"/>
          <a:sy n="90" d="100"/>
        </p:scale>
        <p:origin x="-8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F847876-B024-4441-8D05-83E7D942CDA1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29FFA8-24F1-45A1-9FF7-2DAC666F7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99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319572-EC1E-48E5-9134-91766E17AB3D}" type="datetimeFigureOut">
              <a:rPr lang="en-US"/>
              <a:pPr>
                <a:defRPr/>
              </a:pPr>
              <a:t>8/24/2013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D4C94C-B2BE-4194-9E40-86C1A0EDF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07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820CB2-FE71-4010-B2A3-4850D12975F3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EF01C8-BDD4-46D9-B8F3-A8120BDA1336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0D5C7B-82B4-4E21-B905-758FB213A218}" type="slidenum">
              <a:rPr lang="en-US" sz="1200" smtClean="0"/>
              <a:pPr eaLnBrk="1" hangingPunct="1"/>
              <a:t>17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6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9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9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57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5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6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8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-28903"/>
            <a:ext cx="84582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267607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9776CDE-7FA7-4BDD-A5D8-130211AFF051}" type="datetimeFigureOut">
              <a:rPr lang="en-US" smtClean="0"/>
              <a:t>8/24/2013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240" y="6324600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BB0DFA1-9690-41FA-915F-BF017DB3F63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arthsci.org/processes/geopro/massmov/massmov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1752600"/>
            <a:ext cx="7391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Preliminaries to Erosion:</a:t>
            </a:r>
            <a:br>
              <a:rPr lang="en-US" dirty="0" smtClean="0"/>
            </a:br>
            <a:r>
              <a:rPr lang="en-US" dirty="0" smtClean="0"/>
              <a:t>Weathering and Mass Wasting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048000" y="3581400"/>
            <a:ext cx="53340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Chapter 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eography.sierra.cc.ca.us/Booth/Physical/chp15_gradation/gradation_spect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5177"/>
            <a:ext cx="479410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indiana.edu/~geol116/week10/fac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53" y="990600"/>
            <a:ext cx="7772400" cy="512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-37214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Chemical Weathering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838200"/>
            <a:ext cx="8610600" cy="5410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u="sng" dirty="0" smtClean="0"/>
              <a:t>Mechanical weathering </a:t>
            </a:r>
            <a:r>
              <a:rPr lang="en-US" b="1" dirty="0" smtClean="0"/>
              <a:t>exposes bedrock to the forces of chemical weathering</a:t>
            </a:r>
            <a:r>
              <a:rPr lang="en-US" b="1" dirty="0" smtClean="0"/>
              <a:t>.</a:t>
            </a:r>
          </a:p>
          <a:p>
            <a:pPr>
              <a:defRPr/>
            </a:pPr>
            <a:r>
              <a:rPr lang="en-US" b="1" u="sng" dirty="0" smtClean="0"/>
              <a:t>Most </a:t>
            </a:r>
            <a:r>
              <a:rPr lang="en-US" b="1" u="sng" dirty="0" smtClean="0"/>
              <a:t>efficient and conspicuous in warmer climates where the chemical reactions work </a:t>
            </a:r>
            <a:r>
              <a:rPr lang="en-US" b="1" u="sng" dirty="0" smtClean="0"/>
              <a:t>better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Oxidation </a:t>
            </a:r>
            <a:r>
              <a:rPr lang="en-US" dirty="0">
                <a:solidFill>
                  <a:srgbClr val="303030"/>
                </a:solidFill>
              </a:rPr>
              <a:t>– </a:t>
            </a:r>
            <a:r>
              <a:rPr lang="en-US" u="sng" dirty="0">
                <a:solidFill>
                  <a:srgbClr val="303030"/>
                </a:solidFill>
              </a:rPr>
              <a:t>oxygen dissolved in water coming in contact with certain rock minerals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The combination of iron-bearing minerals in rocks </a:t>
            </a:r>
            <a:r>
              <a:rPr lang="en-US" sz="2400" u="sng" dirty="0">
                <a:solidFill>
                  <a:srgbClr val="303030"/>
                </a:solidFill>
              </a:rPr>
              <a:t>produces iron oxide or “rust” on the rock.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Hydrolysis</a:t>
            </a:r>
            <a:r>
              <a:rPr lang="en-US" dirty="0">
                <a:solidFill>
                  <a:srgbClr val="303030"/>
                </a:solidFill>
              </a:rPr>
              <a:t> – </a:t>
            </a:r>
            <a:r>
              <a:rPr lang="en-US" u="sng" dirty="0">
                <a:solidFill>
                  <a:srgbClr val="303030"/>
                </a:solidFill>
              </a:rPr>
              <a:t>the union of water with another substance to produce a new compound that is nearly always softer and weaker than the original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Carbonation</a:t>
            </a:r>
            <a:r>
              <a:rPr lang="en-US" b="1" dirty="0">
                <a:solidFill>
                  <a:srgbClr val="303030"/>
                </a:solidFill>
              </a:rPr>
              <a:t> </a:t>
            </a:r>
            <a:r>
              <a:rPr lang="en-US" dirty="0">
                <a:solidFill>
                  <a:srgbClr val="303030"/>
                </a:solidFill>
              </a:rPr>
              <a:t>– </a:t>
            </a:r>
            <a:r>
              <a:rPr lang="en-US" u="sng" dirty="0">
                <a:solidFill>
                  <a:srgbClr val="303030"/>
                </a:solidFill>
              </a:rPr>
              <a:t>the reaction between the carbon dioxide in water forming carbonic acid producing a very soluble </a:t>
            </a:r>
            <a:r>
              <a:rPr lang="en-US" u="sng" dirty="0" smtClean="0">
                <a:solidFill>
                  <a:srgbClr val="303030"/>
                </a:solidFill>
              </a:rPr>
              <a:t>product</a:t>
            </a:r>
            <a:endParaRPr lang="en-US" u="sng" dirty="0">
              <a:solidFill>
                <a:srgbClr val="3030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Biological Weathering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219200"/>
            <a:ext cx="6858000" cy="4530725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Penetration of plant roots into cracks </a:t>
            </a:r>
            <a:r>
              <a:rPr lang="en-US" dirty="0" smtClean="0"/>
              <a:t>and crevices resulting in expanding the crack or breaking the </a:t>
            </a:r>
            <a:r>
              <a:rPr lang="en-US" dirty="0" smtClean="0"/>
              <a:t>rock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Lichens</a:t>
            </a:r>
            <a:r>
              <a:rPr lang="en-US" b="1" dirty="0" smtClean="0"/>
              <a:t> </a:t>
            </a:r>
            <a:r>
              <a:rPr lang="en-US" dirty="0" smtClean="0"/>
              <a:t>draw minerals from the rock weakening the rock, and also they get wet and then drying, flaking of tiny particles of </a:t>
            </a:r>
            <a:r>
              <a:rPr lang="en-US" dirty="0" smtClean="0"/>
              <a:t>rock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Burrowing animals </a:t>
            </a:r>
            <a:r>
              <a:rPr lang="en-US" dirty="0" smtClean="0"/>
              <a:t>mixing soil effectively which can be a factor in rock disintegration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indy\Pictures\Portland 2008\DSCF4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91" y="533400"/>
            <a:ext cx="7568609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Cindy\Pictures\Portland 2008\DSCF47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73914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Climate and Weathering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371600" y="1524000"/>
            <a:ext cx="6858000" cy="4530725"/>
          </a:xfrm>
        </p:spPr>
        <p:txBody>
          <a:bodyPr/>
          <a:lstStyle/>
          <a:p>
            <a:pPr>
              <a:defRPr/>
            </a:pPr>
            <a:r>
              <a:rPr lang="en-US" sz="3600" u="sng" dirty="0" smtClean="0"/>
              <a:t>Weathering is enhanced by a combination of high temperatures and abundant precipitation</a:t>
            </a:r>
            <a:r>
              <a:rPr lang="en-US" sz="3600" dirty="0" smtClean="0"/>
              <a:t>.</a:t>
            </a:r>
          </a:p>
          <a:p>
            <a:pPr marL="0" indent="0">
              <a:buNone/>
              <a:defRPr/>
            </a:pPr>
            <a:endParaRPr lang="en-US" sz="3600" dirty="0" smtClean="0"/>
          </a:p>
          <a:p>
            <a:pPr>
              <a:defRPr/>
            </a:pPr>
            <a:r>
              <a:rPr lang="en-US" sz="3600" u="sng" dirty="0" smtClean="0"/>
              <a:t>Moisture would be the most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-23037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Mass Wasting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143000"/>
            <a:ext cx="7467600" cy="49117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b="1" u="sng" dirty="0" smtClean="0"/>
              <a:t>The process whereby weathered material is moved a relatively short distance </a:t>
            </a:r>
            <a:r>
              <a:rPr lang="en-US" sz="2400" b="1" u="sng" dirty="0" smtClean="0"/>
              <a:t>down slope </a:t>
            </a:r>
            <a:r>
              <a:rPr lang="en-US" sz="2400" b="1" u="sng" dirty="0" smtClean="0"/>
              <a:t>under the direct influence of gravity</a:t>
            </a:r>
            <a:r>
              <a:rPr lang="en-US" sz="2400" b="1" dirty="0" smtClean="0"/>
              <a:t>.</a:t>
            </a:r>
          </a:p>
          <a:p>
            <a:pPr>
              <a:defRPr/>
            </a:pPr>
            <a:r>
              <a:rPr lang="en-US" sz="2400" b="1" u="sng" dirty="0" smtClean="0"/>
              <a:t>Angle of Repose </a:t>
            </a:r>
            <a:r>
              <a:rPr lang="en-US" sz="2400" dirty="0" smtClean="0"/>
              <a:t>– the angle which cohesive layers of soil lie at rest on a slope if undisturbed unless the slope has a certain steepness.</a:t>
            </a:r>
          </a:p>
          <a:p>
            <a:pPr>
              <a:defRPr/>
            </a:pPr>
            <a:r>
              <a:rPr lang="en-US" sz="2400" b="1" u="sng" dirty="0" smtClean="0"/>
              <a:t>Water </a:t>
            </a:r>
            <a:r>
              <a:rPr lang="en-US" sz="2400" dirty="0" smtClean="0"/>
              <a:t>-- a lubricating medium that can diminished the friction between particles allowing easier sliding.</a:t>
            </a:r>
          </a:p>
          <a:p>
            <a:pPr>
              <a:defRPr/>
            </a:pPr>
            <a:r>
              <a:rPr lang="en-US" sz="2400" b="1" u="sng" dirty="0" smtClean="0"/>
              <a:t>Clay</a:t>
            </a:r>
            <a:r>
              <a:rPr lang="en-US" sz="2400" dirty="0" smtClean="0"/>
              <a:t> – readily absorbs water allowing a spontaneously change from relatively solid mass to a near-liquid condition as result of a sudden disturbance or shock</a:t>
            </a:r>
          </a:p>
          <a:p>
            <a:pPr>
              <a:defRPr/>
            </a:pPr>
            <a:r>
              <a:rPr lang="en-US" sz="2400" dirty="0" smtClean="0">
                <a:hlinkClick r:id="rId3"/>
              </a:rPr>
              <a:t>http://earthsci.org/processes/geopro/massmov/massmov.html</a:t>
            </a:r>
            <a:endParaRPr lang="en-US" sz="2400" dirty="0" smtClean="0"/>
          </a:p>
          <a:p>
            <a:pPr>
              <a:buFont typeface="Wingdings" pitchFamily="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Mass Wasting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371600"/>
            <a:ext cx="5257800" cy="4683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Fall</a:t>
            </a:r>
            <a:r>
              <a:rPr lang="en-US" dirty="0" smtClean="0"/>
              <a:t> -- </a:t>
            </a:r>
            <a:r>
              <a:rPr lang="en-US" u="sng" dirty="0" smtClean="0"/>
              <a:t>simplest and most obvious form of mass wasting</a:t>
            </a:r>
            <a:r>
              <a:rPr lang="en-US" dirty="0" smtClean="0"/>
              <a:t>: when loosened by weathering on a very steep slope a rock fragment may simply be dislodged and fall, roll or bounce to the bottom of that segment of </a:t>
            </a:r>
            <a:r>
              <a:rPr lang="en-US" dirty="0" smtClean="0"/>
              <a:t>slope</a:t>
            </a:r>
          </a:p>
          <a:p>
            <a:pPr marL="0" indent="0">
              <a:buNone/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400" b="1" dirty="0" smtClean="0"/>
              <a:t>Results </a:t>
            </a:r>
            <a:r>
              <a:rPr lang="en-US" sz="2400" b="1" dirty="0" smtClean="0"/>
              <a:t>of </a:t>
            </a:r>
            <a:r>
              <a:rPr lang="en-US" sz="2400" b="1" dirty="0" smtClean="0"/>
              <a:t>a Fall</a:t>
            </a:r>
          </a:p>
          <a:p>
            <a:pPr lvl="2">
              <a:defRPr/>
            </a:pPr>
            <a:r>
              <a:rPr lang="en-US" sz="2400" u="sng" dirty="0" smtClean="0"/>
              <a:t>Talus </a:t>
            </a:r>
            <a:r>
              <a:rPr lang="en-US" sz="2400" u="sng" dirty="0" smtClean="0"/>
              <a:t>or scree </a:t>
            </a:r>
            <a:r>
              <a:rPr lang="en-US" sz="2400" dirty="0" smtClean="0"/>
              <a:t>— debris of the fall</a:t>
            </a:r>
          </a:p>
          <a:p>
            <a:pPr lvl="2">
              <a:defRPr/>
            </a:pPr>
            <a:r>
              <a:rPr lang="en-US" sz="2400" u="sng" dirty="0" smtClean="0"/>
              <a:t>Talus </a:t>
            </a:r>
            <a:r>
              <a:rPr lang="en-US" sz="2400" u="sng" dirty="0" smtClean="0"/>
              <a:t>cones </a:t>
            </a:r>
            <a:r>
              <a:rPr lang="en-US" sz="2400" dirty="0" smtClean="0"/>
              <a:t>-- mounds </a:t>
            </a:r>
            <a:r>
              <a:rPr lang="en-US" sz="2400" dirty="0" smtClean="0"/>
              <a:t>of debris at the bottom of a fall</a:t>
            </a:r>
          </a:p>
        </p:txBody>
      </p:sp>
      <p:pic>
        <p:nvPicPr>
          <p:cNvPr id="6146" name="Picture 2" descr="C:\Users\Cindy\Desktop\class\chapters\chapter 15\rockf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057400"/>
            <a:ext cx="1653988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iru.alexandria.ucsb.edu/~geog3/lab_images/soils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64" y="527383"/>
            <a:ext cx="2895600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 descr="http://piru.alexandria.ucsb.edu/~geog3/lab_images/soil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13568"/>
            <a:ext cx="42799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4288631" y="1676400"/>
            <a:ext cx="38862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/>
              <a:t>Talus </a:t>
            </a:r>
          </a:p>
          <a:p>
            <a:pPr eaLnBrk="1" hangingPunct="1"/>
            <a:r>
              <a:rPr lang="en-US" sz="3200" dirty="0"/>
              <a:t>Slopes</a:t>
            </a:r>
          </a:p>
        </p:txBody>
      </p:sp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1336157" y="4572000"/>
            <a:ext cx="20050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/>
              <a:t>Unloading  </a:t>
            </a:r>
          </a:p>
          <a:p>
            <a:pPr eaLnBrk="1" hangingPunct="1"/>
            <a:r>
              <a:rPr lang="en-US" sz="2800" dirty="0"/>
              <a:t>Slopes</a:t>
            </a:r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4595018" y="609600"/>
            <a:ext cx="3065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dirty="0" smtClean="0"/>
              <a:t>Mass</a:t>
            </a:r>
            <a:r>
              <a:rPr lang="en-US" sz="3600" dirty="0" smtClean="0"/>
              <a:t> </a:t>
            </a:r>
            <a:r>
              <a:rPr lang="en-US" sz="3600" dirty="0"/>
              <a:t>Wasting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Denudation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676400"/>
            <a:ext cx="7620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/>
              <a:t>The overall effect of the disintegration, wearing away, and removal of rock material</a:t>
            </a:r>
          </a:p>
          <a:p>
            <a:pPr>
              <a:defRPr/>
            </a:pPr>
            <a:r>
              <a:rPr lang="en-US" sz="2800" b="1" u="sng" dirty="0" smtClean="0"/>
              <a:t>Types</a:t>
            </a:r>
          </a:p>
          <a:p>
            <a:pPr lvl="1">
              <a:defRPr/>
            </a:pPr>
            <a:r>
              <a:rPr lang="en-US" b="1" u="sng" dirty="0" smtClean="0"/>
              <a:t>Weathering</a:t>
            </a:r>
            <a:r>
              <a:rPr lang="en-US" b="1" dirty="0" smtClean="0"/>
              <a:t> </a:t>
            </a:r>
            <a:r>
              <a:rPr lang="en-US" dirty="0" smtClean="0"/>
              <a:t>– breaking down of rock into smaller components by atmospheric and biotic agencies</a:t>
            </a:r>
          </a:p>
          <a:p>
            <a:pPr lvl="1">
              <a:defRPr/>
            </a:pPr>
            <a:r>
              <a:rPr lang="en-US" b="1" u="sng" dirty="0" smtClean="0"/>
              <a:t>Mass Wasting </a:t>
            </a:r>
            <a:r>
              <a:rPr lang="en-US" dirty="0" smtClean="0"/>
              <a:t>– relatively short-distance down slope movement of broken rock material due to gravity</a:t>
            </a:r>
          </a:p>
          <a:p>
            <a:pPr lvl="1">
              <a:defRPr/>
            </a:pPr>
            <a:r>
              <a:rPr lang="en-US" b="1" u="sng" dirty="0" smtClean="0"/>
              <a:t>Erosion</a:t>
            </a:r>
            <a:r>
              <a:rPr lang="en-US" dirty="0" smtClean="0"/>
              <a:t> – more extensive and generally more distant removal, transportation and eventual deposition of fragmented rock material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ttp://www.coolschool.ca/lor/GEO12/unit4/U04L01/masswastingty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5867400" cy="542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-7620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Mass </a:t>
            </a:r>
            <a:r>
              <a:rPr lang="en-US" sz="4400" dirty="0" smtClean="0"/>
              <a:t>Wasting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143000"/>
            <a:ext cx="6096000" cy="4953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u="sng" dirty="0" smtClean="0"/>
              <a:t>Slide </a:t>
            </a:r>
            <a:r>
              <a:rPr lang="en-US" dirty="0" smtClean="0"/>
              <a:t>– </a:t>
            </a:r>
            <a:r>
              <a:rPr lang="en-US" u="sng" dirty="0" smtClean="0"/>
              <a:t>an instantaneous collapse of a slope (a type of slope failure) and does not necessarily involve the lubricating effects of water or clay</a:t>
            </a:r>
            <a:r>
              <a:rPr lang="en-US" dirty="0" smtClean="0"/>
              <a:t>.</a:t>
            </a:r>
          </a:p>
          <a:p>
            <a:pPr marL="0" indent="0">
              <a:buNone/>
              <a:defRPr/>
            </a:pPr>
            <a:r>
              <a:rPr lang="en-US" dirty="0" smtClean="0"/>
              <a:t>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Results topographically result of a </a:t>
            </a:r>
            <a:r>
              <a:rPr lang="en-US" b="1" dirty="0" smtClean="0"/>
              <a:t>landslide</a:t>
            </a:r>
          </a:p>
          <a:p>
            <a:pPr lvl="1">
              <a:defRPr/>
            </a:pPr>
            <a:r>
              <a:rPr lang="en-US" sz="2400" dirty="0" smtClean="0"/>
              <a:t>On the hill were the slide originated, there is a </a:t>
            </a:r>
            <a:r>
              <a:rPr lang="en-US" sz="2400" u="sng" dirty="0" smtClean="0"/>
              <a:t>deep extensive scar</a:t>
            </a:r>
          </a:p>
          <a:p>
            <a:pPr lvl="1">
              <a:defRPr/>
            </a:pPr>
            <a:r>
              <a:rPr lang="en-US" sz="2400" dirty="0" smtClean="0"/>
              <a:t>In the valley bottom where the slide material comes to rest a </a:t>
            </a:r>
            <a:r>
              <a:rPr lang="en-US" sz="2400" u="sng" dirty="0" smtClean="0"/>
              <a:t>massive pile of highly irregular debris</a:t>
            </a:r>
          </a:p>
          <a:p>
            <a:pPr lvl="1">
              <a:defRPr/>
            </a:pPr>
            <a:r>
              <a:rPr lang="en-US" sz="2400" dirty="0" smtClean="0"/>
              <a:t>On the </a:t>
            </a:r>
            <a:r>
              <a:rPr lang="en-US" sz="2400" u="sng" dirty="0" smtClean="0"/>
              <a:t>up-valley side of the debris, a lake may form</a:t>
            </a:r>
          </a:p>
        </p:txBody>
      </p:sp>
      <p:pic>
        <p:nvPicPr>
          <p:cNvPr id="2050" name="Picture 2" descr="C:\Users\Cindy\Desktop\class\chapters\chapter 15\landsl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362200"/>
            <a:ext cx="1981200" cy="292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066800"/>
            <a:ext cx="52578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Slump</a:t>
            </a:r>
            <a:r>
              <a:rPr lang="en-US" dirty="0" smtClean="0"/>
              <a:t> – </a:t>
            </a:r>
            <a:r>
              <a:rPr lang="en-US" u="sng" dirty="0" smtClean="0"/>
              <a:t>involves slope failure in which the rock or regolith moves downward and at the same time rotates outward along a curved slide plane that has its concave side facing upward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Flow</a:t>
            </a:r>
            <a:r>
              <a:rPr lang="en-US" dirty="0" smtClean="0"/>
              <a:t> </a:t>
            </a:r>
            <a:r>
              <a:rPr lang="en-US" u="sng" dirty="0" smtClean="0"/>
              <a:t>a sector of a slope becomes unstable, normally owing to the addition of water, and flows gently downhill.  </a:t>
            </a:r>
            <a:r>
              <a:rPr lang="en-US" dirty="0" smtClean="0"/>
              <a:t>Some cases the mass moves more rapidly than the base and the sides.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Mass </a:t>
            </a:r>
            <a:r>
              <a:rPr lang="en-US" sz="4400" dirty="0" smtClean="0"/>
              <a:t>Wasting</a:t>
            </a:r>
            <a:endParaRPr lang="en-US" sz="4400" dirty="0"/>
          </a:p>
        </p:txBody>
      </p:sp>
      <p:pic>
        <p:nvPicPr>
          <p:cNvPr id="3074" name="Picture 2" descr="C:\Users\Cindy\Desktop\class\chapters\chapter 15\slum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998" y="1219200"/>
            <a:ext cx="20288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Mass </a:t>
            </a:r>
            <a:r>
              <a:rPr lang="en-US" sz="4400" dirty="0" smtClean="0"/>
              <a:t>Wasting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219200"/>
            <a:ext cx="4953000" cy="47244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u="sng" dirty="0" smtClean="0"/>
              <a:t>Earthflow</a:t>
            </a:r>
            <a:r>
              <a:rPr lang="en-US" dirty="0" smtClean="0"/>
              <a:t> – a portion of a water-saturated slope moves a limited distance downhill, normally during or immediately after a heavy rain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Mudflow </a:t>
            </a:r>
            <a:r>
              <a:rPr lang="en-US" dirty="0" smtClean="0"/>
              <a:t>– originates in drainage basins in arid and semiarid country when a heavy rain following a long dry spell produces a cascading runoff too voluminous to be absorbed into the soil.</a:t>
            </a:r>
          </a:p>
          <a:p>
            <a:pPr lvl="1">
              <a:defRPr/>
            </a:pPr>
            <a:r>
              <a:rPr lang="en-US" b="1" u="sng" dirty="0" smtClean="0"/>
              <a:t>Debris flow </a:t>
            </a:r>
            <a:r>
              <a:rPr lang="en-US" dirty="0" smtClean="0"/>
              <a:t> -- debris carried by the mudflow, causing much damage</a:t>
            </a:r>
          </a:p>
        </p:txBody>
      </p:sp>
      <p:pic>
        <p:nvPicPr>
          <p:cNvPr id="4098" name="Picture 2" descr="C:\Users\Cindy\Desktop\class\chapters\chapter 15\earthflo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371600"/>
            <a:ext cx="1753422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indy\Desktop\class\chapters\chapter 15\mudflo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437" y="3276600"/>
            <a:ext cx="165336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-12405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Mass </a:t>
            </a:r>
            <a:r>
              <a:rPr lang="en-US" sz="4400" dirty="0" smtClean="0"/>
              <a:t>Wasting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295400"/>
            <a:ext cx="5486400" cy="464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Creep </a:t>
            </a:r>
            <a:r>
              <a:rPr lang="en-US" dirty="0" smtClean="0"/>
              <a:t>– consists of a very gradual downhill movement of soil and regolith of unobtrusive that it can normally be recognized only by indirect evidence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r>
              <a:rPr lang="en-US" sz="2400" dirty="0" smtClean="0"/>
              <a:t>Caused by the interaction of various factors most significant being alternation of freeze-thaw and wet-dry conditions.</a:t>
            </a:r>
          </a:p>
          <a:p>
            <a:pPr lvl="1">
              <a:defRPr/>
            </a:pPr>
            <a:r>
              <a:rPr lang="en-US" sz="2400" dirty="0" smtClean="0"/>
              <a:t>Very slow process. Can leave hillside ridges – </a:t>
            </a:r>
            <a:r>
              <a:rPr lang="en-US" sz="2400" i="1" dirty="0" smtClean="0"/>
              <a:t>terracettes</a:t>
            </a:r>
            <a:r>
              <a:rPr lang="en-US" sz="2400" dirty="0" smtClean="0"/>
              <a:t>.</a:t>
            </a:r>
          </a:p>
        </p:txBody>
      </p:sp>
      <p:pic>
        <p:nvPicPr>
          <p:cNvPr id="5122" name="Picture 2" descr="C:\Users\Cindy\Desktop\class\chapters\chapter 15\cree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38400"/>
            <a:ext cx="2330450" cy="181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Weathering &amp; Rock Openings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19200" y="15240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The </a:t>
            </a:r>
            <a:r>
              <a:rPr lang="en-US" sz="2800" b="1" dirty="0" smtClean="0"/>
              <a:t>mechanical disintegration and/or chemical decomposition </a:t>
            </a:r>
            <a:r>
              <a:rPr lang="en-US" sz="2800" dirty="0" smtClean="0"/>
              <a:t>that destroys the coherence of bedrock and begins to fragment rock masses into progressively smaller </a:t>
            </a:r>
            <a:r>
              <a:rPr lang="en-US" sz="2800" dirty="0" smtClean="0"/>
              <a:t>components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b="1" dirty="0" smtClean="0"/>
              <a:t>Occurs when the lithosphere and atmosphere meet.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Rock Openings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5240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Microscopic openings </a:t>
            </a:r>
            <a:r>
              <a:rPr lang="en-US" sz="2800" dirty="0" smtClean="0"/>
              <a:t>– occur in profusion on a rock </a:t>
            </a:r>
            <a:r>
              <a:rPr lang="en-US" sz="2800" dirty="0" smtClean="0"/>
              <a:t>surface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b="1" u="sng" dirty="0" smtClean="0"/>
              <a:t>Joints</a:t>
            </a:r>
            <a:r>
              <a:rPr lang="en-US" sz="2800" dirty="0" smtClean="0"/>
              <a:t> – cracks that develop as a result of stress but the rocks show no appreciable displacement parallel to the joint walls.  </a:t>
            </a:r>
            <a:r>
              <a:rPr lang="en-US" sz="2800" b="1" dirty="0" smtClean="0"/>
              <a:t>Most important in facilitating weathering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066800" y="1143000"/>
            <a:ext cx="6858000" cy="50641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800" b="1" u="sng" dirty="0" smtClean="0"/>
              <a:t>Faults </a:t>
            </a:r>
            <a:r>
              <a:rPr lang="en-US" sz="2800" dirty="0" smtClean="0"/>
              <a:t>– breaks in bedrock along which there is relative displacement of the walls making up the crack.  </a:t>
            </a:r>
            <a:r>
              <a:rPr lang="en-US" sz="2800" u="sng" dirty="0" smtClean="0"/>
              <a:t>Difference between faults and joints, faults may run hundreds of feet or miles, where joints are normally only a few meters.</a:t>
            </a:r>
          </a:p>
          <a:p>
            <a:pPr>
              <a:defRPr/>
            </a:pPr>
            <a:r>
              <a:rPr lang="en-US" sz="2800" b="1" u="sng" dirty="0" smtClean="0"/>
              <a:t>Lava vesicles </a:t>
            </a:r>
            <a:r>
              <a:rPr lang="en-US" sz="2800" dirty="0" smtClean="0"/>
              <a:t>–holes of various sizes, usually small that develop in cooling lava</a:t>
            </a:r>
          </a:p>
          <a:p>
            <a:pPr>
              <a:defRPr/>
            </a:pPr>
            <a:r>
              <a:rPr lang="en-US" sz="2800" b="1" u="sng" dirty="0" smtClean="0"/>
              <a:t>Solution cavities </a:t>
            </a:r>
            <a:r>
              <a:rPr lang="en-US" sz="2800" dirty="0" smtClean="0"/>
              <a:t>– holes formed in calcareous rocks (particularly limestone) as soluble minerals are dissolved and carried away by percolating water.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28353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Rock Openings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15240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The Importance of Jointing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4478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Most bedrock is jointed</a:t>
            </a:r>
          </a:p>
          <a:p>
            <a:pPr>
              <a:defRPr/>
            </a:pPr>
            <a:r>
              <a:rPr lang="en-US" b="1" dirty="0" smtClean="0"/>
              <a:t>Joints</a:t>
            </a:r>
            <a:r>
              <a:rPr lang="en-US" b="1" dirty="0" smtClean="0"/>
              <a:t> </a:t>
            </a:r>
            <a:r>
              <a:rPr lang="en-US" b="1" dirty="0" smtClean="0"/>
              <a:t>are usually arranged in sets parallel to each other</a:t>
            </a:r>
          </a:p>
          <a:p>
            <a:pPr>
              <a:defRPr/>
            </a:pPr>
            <a:r>
              <a:rPr lang="en-US" b="1" dirty="0" smtClean="0"/>
              <a:t>Where sets intersect at right angles is called a </a:t>
            </a:r>
            <a:r>
              <a:rPr lang="en-US" b="1" i="1" dirty="0" smtClean="0"/>
              <a:t>joint system</a:t>
            </a:r>
            <a:r>
              <a:rPr lang="en-US" b="1" dirty="0" smtClean="0"/>
              <a:t>.</a:t>
            </a:r>
          </a:p>
          <a:p>
            <a:pPr marL="0" indent="0">
              <a:buNone/>
              <a:defRPr/>
            </a:pPr>
            <a:r>
              <a:rPr lang="en-US" b="1" dirty="0" smtClean="0"/>
              <a:t> </a:t>
            </a:r>
            <a:endParaRPr lang="en-US" b="1" dirty="0" smtClean="0"/>
          </a:p>
          <a:p>
            <a:pPr>
              <a:defRPr/>
            </a:pPr>
            <a:r>
              <a:rPr lang="en-US" b="1" u="sng" dirty="0" smtClean="0"/>
              <a:t>Master joints </a:t>
            </a:r>
            <a:r>
              <a:rPr lang="en-US" dirty="0" smtClean="0"/>
              <a:t>-- </a:t>
            </a:r>
            <a:r>
              <a:rPr lang="en-US" b="1" dirty="0" smtClean="0"/>
              <a:t>Large joints or joint sets extend long distances and through a considerable thickness of rock</a:t>
            </a:r>
          </a:p>
          <a:p>
            <a:pPr>
              <a:defRPr/>
            </a:pPr>
            <a:r>
              <a:rPr lang="en-US" b="1" dirty="0" smtClean="0"/>
              <a:t>Master joints function as a plane of weakness susceptible to weathering and erosion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Weathering Agents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295400"/>
            <a:ext cx="7467600" cy="48355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dirty="0" smtClean="0"/>
              <a:t>Three principal categories of </a:t>
            </a:r>
            <a:r>
              <a:rPr lang="en-US" sz="2800" b="1" dirty="0" smtClean="0"/>
              <a:t>weathering</a:t>
            </a:r>
          </a:p>
          <a:p>
            <a:pPr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800" b="1" u="sng" dirty="0" smtClean="0"/>
              <a:t>Mechanical</a:t>
            </a:r>
            <a:r>
              <a:rPr lang="en-US" sz="2800" dirty="0" smtClean="0"/>
              <a:t>– the physical disintegration of rock material without any change in its chemical </a:t>
            </a:r>
            <a:r>
              <a:rPr lang="en-US" sz="2800" dirty="0" smtClean="0"/>
              <a:t>composition</a:t>
            </a:r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800" b="1" u="sng" dirty="0" smtClean="0"/>
              <a:t>Chemical</a:t>
            </a:r>
            <a:r>
              <a:rPr lang="en-US" sz="2800" dirty="0" smtClean="0"/>
              <a:t>– the decomposition of rock by the chemical alteration of its </a:t>
            </a:r>
            <a:r>
              <a:rPr lang="en-US" sz="2800" dirty="0" smtClean="0"/>
              <a:t>minerals</a:t>
            </a:r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800" b="1" u="sng" dirty="0" smtClean="0"/>
              <a:t>Biotic</a:t>
            </a:r>
            <a:r>
              <a:rPr lang="en-US" sz="2800" dirty="0" smtClean="0"/>
              <a:t>– the process where animals and plants contribute to disintegration of rock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Mechanical Weathering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371600"/>
            <a:ext cx="6858000" cy="46831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u="sng" dirty="0" smtClean="0"/>
              <a:t>Frost Wedging </a:t>
            </a:r>
            <a:r>
              <a:rPr lang="en-US" dirty="0" smtClean="0"/>
              <a:t>– </a:t>
            </a:r>
            <a:r>
              <a:rPr lang="en-US" u="sng" dirty="0" smtClean="0"/>
              <a:t>repetition of freeze/thawing of water in cracks of rocks</a:t>
            </a:r>
          </a:p>
          <a:p>
            <a:pPr>
              <a:defRPr/>
            </a:pPr>
            <a:r>
              <a:rPr lang="en-US" b="1" u="sng" dirty="0" smtClean="0"/>
              <a:t>Salt wedging </a:t>
            </a:r>
            <a:r>
              <a:rPr lang="en-US" u="sng" dirty="0" smtClean="0"/>
              <a:t>– happens in arid areas.  Crystallized salt builds up from evaporated water in cracks, splitting the rock</a:t>
            </a:r>
          </a:p>
          <a:p>
            <a:pPr>
              <a:defRPr/>
            </a:pPr>
            <a:r>
              <a:rPr lang="en-US" b="1" u="sng" dirty="0" smtClean="0"/>
              <a:t>Temperature changes </a:t>
            </a:r>
            <a:r>
              <a:rPr lang="en-US" dirty="0" smtClean="0"/>
              <a:t>– </a:t>
            </a:r>
            <a:r>
              <a:rPr lang="en-US" u="sng" dirty="0" smtClean="0"/>
              <a:t>fluctuation of temperature from day to night or summer to winter causes minute expansion or contraction of the minerals in the </a:t>
            </a:r>
            <a:r>
              <a:rPr lang="en-US" u="sng" dirty="0" smtClean="0"/>
              <a:t>rocks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Exfoliation</a:t>
            </a:r>
            <a:r>
              <a:rPr lang="en-US" dirty="0">
                <a:solidFill>
                  <a:srgbClr val="303030"/>
                </a:solidFill>
              </a:rPr>
              <a:t> – </a:t>
            </a:r>
            <a:r>
              <a:rPr lang="en-US" u="sng" dirty="0">
                <a:solidFill>
                  <a:srgbClr val="303030"/>
                </a:solidFill>
              </a:rPr>
              <a:t>the processes where curved layers peel off bedrock: the stripping away of roughly parallel concentric rock slabs</a:t>
            </a:r>
            <a:r>
              <a:rPr lang="en-US" dirty="0">
                <a:solidFill>
                  <a:srgbClr val="303030"/>
                </a:solidFill>
              </a:rPr>
              <a:t>.</a:t>
            </a:r>
          </a:p>
          <a:p>
            <a:pPr lvl="1">
              <a:buClr>
                <a:srgbClr val="AD0101"/>
              </a:buClr>
              <a:defRPr/>
            </a:pPr>
            <a:r>
              <a:rPr lang="en-US" dirty="0">
                <a:solidFill>
                  <a:srgbClr val="303030"/>
                </a:solidFill>
              </a:rPr>
              <a:t>Exfoliation dome several partially fractured shells of the surface layers</a:t>
            </a:r>
            <a:r>
              <a:rPr lang="en-US" dirty="0" smtClean="0">
                <a:solidFill>
                  <a:srgbClr val="303030"/>
                </a:solidFill>
              </a:rPr>
              <a:t>.</a:t>
            </a:r>
            <a:endParaRPr lang="en-US" dirty="0">
              <a:solidFill>
                <a:srgbClr val="3030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PAK Diagram of Mechanical Weathering (Unloading, Frost Wedging, Tree-Root Wedging, Temperature Changes)"/>
          <p:cNvSpPr>
            <a:spLocks noChangeAspect="1" noChangeArrowheads="1"/>
          </p:cNvSpPr>
          <p:nvPr/>
        </p:nvSpPr>
        <p:spPr bwMode="auto">
          <a:xfrm>
            <a:off x="84138" y="-182563"/>
            <a:ext cx="2790825" cy="210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291" name="Picture 8" descr="http://www.calstatela.edu/faculty/acolvil/weathering/frost_wedg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172200" cy="526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4255</TotalTime>
  <Words>1070</Words>
  <Application>Microsoft Office PowerPoint</Application>
  <PresentationFormat>On-screen Show (4:3)</PresentationFormat>
  <Paragraphs>99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Custom Design</vt:lpstr>
      <vt:lpstr>NewsPrint</vt:lpstr>
      <vt:lpstr>Preliminaries to Erosion: Weathering and Mass Wasting</vt:lpstr>
      <vt:lpstr>Denudation</vt:lpstr>
      <vt:lpstr>Weathering &amp; Rock Openings</vt:lpstr>
      <vt:lpstr>Types of Rock Openings</vt:lpstr>
      <vt:lpstr>Types of Rock Openings</vt:lpstr>
      <vt:lpstr>The Importance of Jointing</vt:lpstr>
      <vt:lpstr>Weathering Agents</vt:lpstr>
      <vt:lpstr>Mechanical Weathering</vt:lpstr>
      <vt:lpstr>PowerPoint Presentation</vt:lpstr>
      <vt:lpstr>PowerPoint Presentation</vt:lpstr>
      <vt:lpstr>PowerPoint Presentation</vt:lpstr>
      <vt:lpstr>Chemical Weathering</vt:lpstr>
      <vt:lpstr>Biological Weathering</vt:lpstr>
      <vt:lpstr>PowerPoint Presentation</vt:lpstr>
      <vt:lpstr>PowerPoint Presentation</vt:lpstr>
      <vt:lpstr>Climate and Weathering</vt:lpstr>
      <vt:lpstr>Mass Wasting</vt:lpstr>
      <vt:lpstr>Types of Mass Wasting</vt:lpstr>
      <vt:lpstr>PowerPoint Presentation</vt:lpstr>
      <vt:lpstr>PowerPoint Presentation</vt:lpstr>
      <vt:lpstr>Types of Mass Wasting</vt:lpstr>
      <vt:lpstr>Types of Mass Wasting</vt:lpstr>
      <vt:lpstr>Types of Mass Wasting</vt:lpstr>
      <vt:lpstr>Types of Mass Wasting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222</cp:revision>
  <dcterms:created xsi:type="dcterms:W3CDTF">2007-09-03T15:50:30Z</dcterms:created>
  <dcterms:modified xsi:type="dcterms:W3CDTF">2013-08-24T21:44:12Z</dcterms:modified>
</cp:coreProperties>
</file>